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80" r:id="rId3"/>
    <p:sldId id="281" r:id="rId4"/>
    <p:sldId id="282" r:id="rId5"/>
    <p:sldId id="283" r:id="rId6"/>
    <p:sldId id="284" r:id="rId7"/>
    <p:sldId id="268" r:id="rId8"/>
    <p:sldId id="270" r:id="rId9"/>
    <p:sldId id="271" r:id="rId10"/>
    <p:sldId id="272" r:id="rId11"/>
    <p:sldId id="277" r:id="rId12"/>
    <p:sldId id="275" r:id="rId13"/>
    <p:sldId id="285" r:id="rId14"/>
    <p:sldId id="286" r:id="rId15"/>
    <p:sldId id="287" r:id="rId16"/>
    <p:sldId id="288"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8" d="100"/>
          <a:sy n="98" d="100"/>
        </p:scale>
        <p:origin x="2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234F58-1385-4632-909C-58D8DAEEFF89}" type="datetimeFigureOut">
              <a:rPr lang="ru-RU" smtClean="0"/>
              <a:t>22.10.2013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49743-BF6E-46F1-BA08-471864C79FA5}" type="slidenum">
              <a:rPr lang="ru-RU" smtClean="0"/>
              <a:t>‹#›</a:t>
            </a:fld>
            <a:endParaRPr lang="ru-RU"/>
          </a:p>
        </p:txBody>
      </p:sp>
    </p:spTree>
    <p:extLst>
      <p:ext uri="{BB962C8B-B14F-4D97-AF65-F5344CB8AC3E}">
        <p14:creationId xmlns:p14="http://schemas.microsoft.com/office/powerpoint/2010/main" val="248880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5DC62DB-E7CC-4F12-AD94-26BD77D8687B}"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175355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DC62DB-E7CC-4F12-AD94-26BD77D8687B}"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216021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DC62DB-E7CC-4F12-AD94-26BD77D8687B}"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326861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DC62DB-E7CC-4F12-AD94-26BD77D8687B}"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409869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5DC62DB-E7CC-4F12-AD94-26BD77D8687B}" type="datetimeFigureOut">
              <a:rPr lang="ru-RU" smtClean="0"/>
              <a:t>22.10.2013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71499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5DC62DB-E7CC-4F12-AD94-26BD77D8687B}" type="datetimeFigureOut">
              <a:rPr lang="ru-RU" smtClean="0"/>
              <a:t>22.10.2013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383791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5DC62DB-E7CC-4F12-AD94-26BD77D8687B}" type="datetimeFigureOut">
              <a:rPr lang="ru-RU" smtClean="0"/>
              <a:t>22.10.2013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122709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5DC62DB-E7CC-4F12-AD94-26BD77D8687B}" type="datetimeFigureOut">
              <a:rPr lang="ru-RU" smtClean="0"/>
              <a:t>22.10.2013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415080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DC62DB-E7CC-4F12-AD94-26BD77D8687B}" type="datetimeFigureOut">
              <a:rPr lang="ru-RU" smtClean="0"/>
              <a:t>22.10.2013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412899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5DC62DB-E7CC-4F12-AD94-26BD77D8687B}" type="datetimeFigureOut">
              <a:rPr lang="ru-RU" smtClean="0"/>
              <a:t>22.10.2013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232359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5DC62DB-E7CC-4F12-AD94-26BD77D8687B}" type="datetimeFigureOut">
              <a:rPr lang="ru-RU" smtClean="0"/>
              <a:t>22.10.2013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D037FF-D807-4315-BCB5-D4BBBDC3B3CE}" type="slidenum">
              <a:rPr lang="ru-RU" smtClean="0"/>
              <a:t>‹#›</a:t>
            </a:fld>
            <a:endParaRPr lang="ru-RU"/>
          </a:p>
        </p:txBody>
      </p:sp>
    </p:spTree>
    <p:extLst>
      <p:ext uri="{BB962C8B-B14F-4D97-AF65-F5344CB8AC3E}">
        <p14:creationId xmlns:p14="http://schemas.microsoft.com/office/powerpoint/2010/main" val="81396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C62DB-E7CC-4F12-AD94-26BD77D8687B}" type="datetimeFigureOut">
              <a:rPr lang="ru-RU" smtClean="0"/>
              <a:t>22.10.2013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037FF-D807-4315-BCB5-D4BBBDC3B3CE}" type="slidenum">
              <a:rPr lang="ru-RU" smtClean="0"/>
              <a:t>‹#›</a:t>
            </a:fld>
            <a:endParaRPr lang="ru-RU"/>
          </a:p>
        </p:txBody>
      </p:sp>
    </p:spTree>
    <p:extLst>
      <p:ext uri="{BB962C8B-B14F-4D97-AF65-F5344CB8AC3E}">
        <p14:creationId xmlns:p14="http://schemas.microsoft.com/office/powerpoint/2010/main" val="739537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1.wav"/><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audio" Target="../media/audio1.wav"/><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microsoft.com/office/2007/relationships/hdphoto" Target="../media/hdphoto16.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8.png"/><Relationship Id="rId5" Type="http://schemas.microsoft.com/office/2007/relationships/hdphoto" Target="../media/hdphoto15.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0.png"/><Relationship Id="rId5" Type="http://schemas.microsoft.com/office/2007/relationships/hdphoto" Target="../media/hdphoto17.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2.png"/><Relationship Id="rId5" Type="http://schemas.microsoft.com/office/2007/relationships/hdphoto" Target="../media/hdphoto18.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microsoft.com/office/2007/relationships/hdphoto" Target="../media/hdphoto20.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5.png"/><Relationship Id="rId5" Type="http://schemas.microsoft.com/office/2007/relationships/hdphoto" Target="../media/hdphoto19.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png"/><Relationship Id="rId5" Type="http://schemas.microsoft.com/office/2007/relationships/hdphoto" Target="../media/hdphoto15.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1.wav"/><Relationship Id="rId5" Type="http://schemas.microsoft.com/office/2007/relationships/hdphoto" Target="../media/hdphoto3.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1.wav"/><Relationship Id="rId5" Type="http://schemas.microsoft.com/office/2007/relationships/hdphoto" Target="../media/hdphoto6.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microsoft.com/office/2007/relationships/hdphoto" Target="../media/hdphoto8.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audio" Target="../media/audio1.wav"/><Relationship Id="rId5" Type="http://schemas.microsoft.com/office/2007/relationships/hdphoto" Target="../media/hdphoto7.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microsoft.com/office/2007/relationships/hdphoto" Target="../media/hdphoto11.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4.png"/><Relationship Id="rId5" Type="http://schemas.microsoft.com/office/2007/relationships/hdphoto" Target="../media/hdphoto10.wdp"/><Relationship Id="rId4" Type="http://schemas.openxmlformats.org/officeDocument/2006/relationships/image" Target="../media/image13.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microsoft.com/office/2007/relationships/hdphoto" Target="../media/hdphoto13.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9.png"/><Relationship Id="rId5" Type="http://schemas.microsoft.com/office/2007/relationships/hdphoto" Target="../media/hdphoto12.wdp"/><Relationship Id="rId10" Type="http://schemas.openxmlformats.org/officeDocument/2006/relationships/audio" Target="../media/audio1.wav"/><Relationship Id="rId4" Type="http://schemas.openxmlformats.org/officeDocument/2006/relationships/image" Target="../media/image18.png"/><Relationship Id="rId9"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4">
            <a:extLst>
              <a:ext uri="{BEBA8EAE-BF5A-486C-A8C5-ECC9F3942E4B}">
                <a14:imgProps xmlns:a14="http://schemas.microsoft.com/office/drawing/2010/main">
                  <a14:imgLayer r:embed="rId5">
                    <a14:imgEffect>
                      <a14:backgroundRemoval t="0" b="99375" l="586" r="1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6477" y="1359611"/>
            <a:ext cx="3334391" cy="4729904"/>
          </a:xfrm>
          <a:prstGeom prst="rect">
            <a:avLst/>
          </a:prstGeom>
        </p:spPr>
      </p:pic>
      <p:pic>
        <p:nvPicPr>
          <p:cNvPr id="2" name="Рисунок 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02128" y="536170"/>
            <a:ext cx="4429434" cy="3100604"/>
          </a:xfrm>
          <a:prstGeom prst="rect">
            <a:avLst/>
          </a:prstGeom>
        </p:spPr>
      </p:pic>
      <p:sp>
        <p:nvSpPr>
          <p:cNvPr id="5" name="Прямоугольник 4"/>
          <p:cNvSpPr/>
          <p:nvPr/>
        </p:nvSpPr>
        <p:spPr>
          <a:xfrm>
            <a:off x="405514" y="3253003"/>
            <a:ext cx="11540680" cy="1569660"/>
          </a:xfrm>
          <a:prstGeom prst="rect">
            <a:avLst/>
          </a:prstGeom>
          <a:noFill/>
        </p:spPr>
        <p:txBody>
          <a:bodyPr wrap="square" lIns="91440" tIns="45720" rIns="91440" bIns="45720">
            <a:spAutoFit/>
          </a:bodyPr>
          <a:lstStyle/>
          <a:p>
            <a:pPr algn="ctr"/>
            <a:r>
              <a:rPr lang="ru-RU" sz="9600" b="1" i="1" cap="none" spc="0" dirty="0" smtClean="0">
                <a:ln w="13462">
                  <a:solidFill>
                    <a:schemeClr val="bg1"/>
                  </a:solidFill>
                  <a:prstDash val="solid"/>
                </a:ln>
                <a:solidFill>
                  <a:srgbClr val="C00000"/>
                </a:solidFill>
                <a:effectLst>
                  <a:outerShdw dist="38100" dir="2700000" algn="bl" rotWithShape="0">
                    <a:schemeClr val="accent5"/>
                  </a:outerShdw>
                </a:effectLst>
              </a:rPr>
              <a:t>ТЕЛО  ЧЕЛОВЕКА</a:t>
            </a:r>
            <a:endParaRPr lang="ru-RU" sz="9600" b="1" i="1" cap="none" spc="0" dirty="0">
              <a:ln w="13462">
                <a:solidFill>
                  <a:schemeClr val="bg1"/>
                </a:solidFill>
                <a:prstDash val="solid"/>
              </a:ln>
              <a:solidFill>
                <a:srgbClr val="C00000"/>
              </a:solidFill>
              <a:effectLst>
                <a:outerShdw dist="38100" dir="2700000" algn="bl" rotWithShape="0">
                  <a:schemeClr val="accent5"/>
                </a:outerShdw>
              </a:effectLst>
            </a:endParaRPr>
          </a:p>
        </p:txBody>
      </p:sp>
      <p:sp>
        <p:nvSpPr>
          <p:cNvPr id="3" name="TextBox 2"/>
          <p:cNvSpPr txBox="1"/>
          <p:nvPr/>
        </p:nvSpPr>
        <p:spPr>
          <a:xfrm>
            <a:off x="992220" y="117987"/>
            <a:ext cx="10564240" cy="584775"/>
          </a:xfrm>
          <a:prstGeom prst="rect">
            <a:avLst/>
          </a:prstGeom>
          <a:noFill/>
        </p:spPr>
        <p:txBody>
          <a:bodyPr wrap="square" rtlCol="0">
            <a:spAutoFit/>
          </a:bodyPr>
          <a:lstStyle/>
          <a:p>
            <a:r>
              <a:rPr lang="ru-RU" sz="3200" b="1" i="1" dirty="0" smtClean="0"/>
              <a:t>ЮВАО ГБОУ№1643 «Начальная школа – детский сад»</a:t>
            </a:r>
            <a:endParaRPr lang="ru-RU" sz="3200" b="1" i="1" dirty="0"/>
          </a:p>
        </p:txBody>
      </p:sp>
      <p:sp>
        <p:nvSpPr>
          <p:cNvPr id="4" name="TextBox 3"/>
          <p:cNvSpPr txBox="1"/>
          <p:nvPr/>
        </p:nvSpPr>
        <p:spPr>
          <a:xfrm>
            <a:off x="4237703" y="6017342"/>
            <a:ext cx="7708491" cy="461665"/>
          </a:xfrm>
          <a:prstGeom prst="rect">
            <a:avLst/>
          </a:prstGeom>
          <a:noFill/>
        </p:spPr>
        <p:txBody>
          <a:bodyPr wrap="square" rtlCol="0">
            <a:spAutoFit/>
          </a:bodyPr>
          <a:lstStyle/>
          <a:p>
            <a:r>
              <a:rPr lang="ru-RU" sz="2400" b="1" i="1" dirty="0" smtClean="0"/>
              <a:t>Воспитатель группы «Мишутки» Буланова Е.В.</a:t>
            </a:r>
            <a:endParaRPr lang="ru-RU" sz="2400" b="1" i="1" dirty="0"/>
          </a:p>
        </p:txBody>
      </p:sp>
      <p:sp>
        <p:nvSpPr>
          <p:cNvPr id="6" name="TextBox 5"/>
          <p:cNvSpPr txBox="1"/>
          <p:nvPr/>
        </p:nvSpPr>
        <p:spPr>
          <a:xfrm>
            <a:off x="4854102" y="4822663"/>
            <a:ext cx="3054485" cy="523220"/>
          </a:xfrm>
          <a:prstGeom prst="rect">
            <a:avLst/>
          </a:prstGeom>
          <a:noFill/>
        </p:spPr>
        <p:txBody>
          <a:bodyPr wrap="square" rtlCol="0">
            <a:spAutoFit/>
          </a:bodyPr>
          <a:lstStyle/>
          <a:p>
            <a:r>
              <a:rPr lang="ru-RU" sz="2800" b="1" i="1" dirty="0" smtClean="0">
                <a:solidFill>
                  <a:srgbClr val="C00000"/>
                </a:solidFill>
              </a:rPr>
              <a:t>Часть</a:t>
            </a:r>
            <a:r>
              <a:rPr lang="en-US" sz="2800" b="1" i="1" dirty="0" smtClean="0">
                <a:solidFill>
                  <a:srgbClr val="C00000"/>
                </a:solidFill>
              </a:rPr>
              <a:t> II</a:t>
            </a:r>
            <a:endParaRPr lang="ru-RU" sz="2800" b="1" i="1" dirty="0">
              <a:solidFill>
                <a:srgbClr val="C00000"/>
              </a:solidFill>
            </a:endParaRPr>
          </a:p>
        </p:txBody>
      </p:sp>
    </p:spTree>
    <p:custDataLst>
      <p:tags r:id="rId1"/>
    </p:custDataLst>
    <p:extLst>
      <p:ext uri="{BB962C8B-B14F-4D97-AF65-F5344CB8AC3E}">
        <p14:creationId xmlns:p14="http://schemas.microsoft.com/office/powerpoint/2010/main" val="2514156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558">
        <p15:prstTrans prst="pageCurlDouble"/>
        <p:sndAc>
          <p:stSnd>
            <p:snd r:embed="rId3" name="chimes.wav"/>
          </p:stSnd>
        </p:sndAc>
      </p:transition>
    </mc:Choice>
    <mc:Fallback xmlns="">
      <p:transition spd="slow" advTm="10558">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7613" y="3910306"/>
            <a:ext cx="2027582" cy="2536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88190" y="335201"/>
            <a:ext cx="2117036" cy="2727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760226" y="3910306"/>
            <a:ext cx="2117035" cy="2623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97624" y="150823"/>
            <a:ext cx="2077278" cy="3251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532731" y="1179202"/>
            <a:ext cx="2514600" cy="3766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359426" y="335202"/>
            <a:ext cx="6072809" cy="584775"/>
          </a:xfrm>
          <a:prstGeom prst="rect">
            <a:avLst/>
          </a:prstGeom>
          <a:noFill/>
        </p:spPr>
        <p:txBody>
          <a:bodyPr wrap="square" rtlCol="0">
            <a:spAutoFit/>
          </a:bodyPr>
          <a:lstStyle/>
          <a:p>
            <a:pPr algn="ctr"/>
            <a:r>
              <a:rPr lang="ru-RU" sz="3200" b="1" i="1" dirty="0" smtClean="0"/>
              <a:t>Внутренние органы</a:t>
            </a:r>
            <a:endParaRPr lang="ru-RU" sz="3200" b="1" i="1" dirty="0"/>
          </a:p>
        </p:txBody>
      </p:sp>
      <p:pic>
        <p:nvPicPr>
          <p:cNvPr id="11" name="Рисунок 1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395830" y="2916475"/>
            <a:ext cx="2344367" cy="3346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997452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185">
        <p15:prstTrans prst="pageCurlDouble"/>
        <p:sndAc>
          <p:stSnd>
            <p:snd r:embed="rId3" name="chimes.wav"/>
          </p:stSnd>
        </p:sndAc>
      </p:transition>
    </mc:Choice>
    <mc:Fallback xmlns="">
      <p:transition spd="slow" advTm="15185">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7196" b="99857" l="584" r="38911"/>
                    </a14:imgEffect>
                  </a14:imgLayer>
                </a14:imgProps>
              </a:ext>
              <a:ext uri="{28A0092B-C50C-407E-A947-70E740481C1C}">
                <a14:useLocalDpi xmlns:a14="http://schemas.microsoft.com/office/drawing/2010/main" val="0"/>
              </a:ext>
            </a:extLst>
          </a:blip>
          <a:srcRect l="1266" t="37766" r="60970"/>
          <a:stretch/>
        </p:blipFill>
        <p:spPr>
          <a:xfrm>
            <a:off x="9284057" y="819860"/>
            <a:ext cx="2665379" cy="6038140"/>
          </a:xfrm>
          <a:prstGeom prst="rect">
            <a:avLst/>
          </a:prstGeom>
        </p:spPr>
      </p:pic>
      <p:pic>
        <p:nvPicPr>
          <p:cNvPr id="5" name="Рисунок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43" b="98913" l="1379" r="100000"/>
                    </a14:imgEffect>
                  </a14:imgLayer>
                </a14:imgProps>
              </a:ext>
              <a:ext uri="{28A0092B-C50C-407E-A947-70E740481C1C}">
                <a14:useLocalDpi xmlns:a14="http://schemas.microsoft.com/office/drawing/2010/main" val="0"/>
              </a:ext>
            </a:extLst>
          </a:blip>
          <a:srcRect/>
          <a:stretch/>
        </p:blipFill>
        <p:spPr>
          <a:xfrm>
            <a:off x="7600174" y="1976973"/>
            <a:ext cx="1468877" cy="1861957"/>
          </a:xfrm>
          <a:prstGeom prst="rect">
            <a:avLst/>
          </a:prstGeom>
        </p:spPr>
      </p:pic>
      <p:sp>
        <p:nvSpPr>
          <p:cNvPr id="7" name="TextBox 6"/>
          <p:cNvSpPr txBox="1"/>
          <p:nvPr/>
        </p:nvSpPr>
        <p:spPr>
          <a:xfrm>
            <a:off x="3735421" y="690664"/>
            <a:ext cx="2791838" cy="584775"/>
          </a:xfrm>
          <a:prstGeom prst="rect">
            <a:avLst/>
          </a:prstGeom>
          <a:noFill/>
        </p:spPr>
        <p:txBody>
          <a:bodyPr wrap="square" rtlCol="0">
            <a:spAutoFit/>
          </a:bodyPr>
          <a:lstStyle/>
          <a:p>
            <a:pPr algn="ctr"/>
            <a:r>
              <a:rPr lang="ru-RU" sz="3200" b="1" i="1" dirty="0" smtClean="0"/>
              <a:t>Сердце</a:t>
            </a:r>
            <a:endParaRPr lang="ru-RU" sz="3200" b="1" i="1" dirty="0"/>
          </a:p>
        </p:txBody>
      </p:sp>
      <p:sp>
        <p:nvSpPr>
          <p:cNvPr id="8" name="TextBox 7"/>
          <p:cNvSpPr txBox="1"/>
          <p:nvPr/>
        </p:nvSpPr>
        <p:spPr>
          <a:xfrm>
            <a:off x="739301" y="1275440"/>
            <a:ext cx="6706225" cy="5262979"/>
          </a:xfrm>
          <a:prstGeom prst="rect">
            <a:avLst/>
          </a:prstGeom>
          <a:noFill/>
        </p:spPr>
        <p:txBody>
          <a:bodyPr wrap="square" rtlCol="0">
            <a:spAutoFit/>
          </a:bodyPr>
          <a:lstStyle/>
          <a:p>
            <a:r>
              <a:rPr lang="ru-RU" sz="2400" b="1" i="1" dirty="0" smtClean="0"/>
              <a:t>Сердце – самый работящий и «громкий» орган. Приложите руку к груди с левой стороны, и вы услышите, как оно стучит. Хотите узнать какое у вас сердце?  Сожмите руку в кулак и вы увидите, какого оно размера. А форма у него совсем не такая, какую рисуют на картинках. Оно напоминает мешочек с толстыми стенками. Они состоят из особенных мышц, которые могут сами то сжиматься, то разжиматься.</a:t>
            </a:r>
            <a:br>
              <a:rPr lang="ru-RU" sz="2400" b="1" i="1" dirty="0" smtClean="0"/>
            </a:br>
            <a:r>
              <a:rPr lang="ru-RU" sz="2400" b="1" i="1" dirty="0" smtClean="0"/>
              <a:t>Сердце – очень важный орган! Оно гоняет кровь по специальным трубочкам – кровеносным сосудам – к каждой частичке вашего тела.</a:t>
            </a:r>
            <a:endParaRPr lang="ru-RU" sz="2400" b="1" i="1" dirty="0"/>
          </a:p>
        </p:txBody>
      </p:sp>
    </p:spTree>
    <p:custDataLst>
      <p:tags r:id="rId1"/>
    </p:custDataLst>
    <p:extLst>
      <p:ext uri="{BB962C8B-B14F-4D97-AF65-F5344CB8AC3E}">
        <p14:creationId xmlns:p14="http://schemas.microsoft.com/office/powerpoint/2010/main" val="29715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9666">
        <p15:prstTrans prst="pageCurlDouble"/>
        <p:sndAc>
          <p:stSnd>
            <p:snd r:embed="rId3" name="chimes.wav"/>
          </p:stSnd>
        </p:sndAc>
      </p:transition>
    </mc:Choice>
    <mc:Fallback xmlns="">
      <p:transition spd="slow" advTm="29666">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672" t="52529" r="4184" b="588"/>
          <a:stretch/>
        </p:blipFill>
        <p:spPr>
          <a:xfrm>
            <a:off x="1867711" y="3991686"/>
            <a:ext cx="3852153" cy="2665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6"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233" t="7415" r="44904" b="48269"/>
          <a:stretch/>
        </p:blipFill>
        <p:spPr>
          <a:xfrm>
            <a:off x="8336603" y="1352145"/>
            <a:ext cx="3638145" cy="4776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212077" y="359923"/>
            <a:ext cx="3531140" cy="584775"/>
          </a:xfrm>
          <a:prstGeom prst="rect">
            <a:avLst/>
          </a:prstGeom>
          <a:noFill/>
        </p:spPr>
        <p:txBody>
          <a:bodyPr wrap="square" rtlCol="0">
            <a:spAutoFit/>
          </a:bodyPr>
          <a:lstStyle/>
          <a:p>
            <a:pPr algn="ctr"/>
            <a:r>
              <a:rPr lang="ru-RU" sz="3200" b="1" i="1" dirty="0" smtClean="0"/>
              <a:t>ЛЁГКИЕ</a:t>
            </a:r>
            <a:endParaRPr lang="ru-RU" sz="3200" b="1" i="1" dirty="0"/>
          </a:p>
        </p:txBody>
      </p:sp>
      <p:sp>
        <p:nvSpPr>
          <p:cNvPr id="6" name="TextBox 5"/>
          <p:cNvSpPr txBox="1"/>
          <p:nvPr/>
        </p:nvSpPr>
        <p:spPr>
          <a:xfrm>
            <a:off x="136186" y="944698"/>
            <a:ext cx="8200417" cy="3046988"/>
          </a:xfrm>
          <a:prstGeom prst="rect">
            <a:avLst/>
          </a:prstGeom>
          <a:noFill/>
        </p:spPr>
        <p:txBody>
          <a:bodyPr wrap="square" rtlCol="0">
            <a:spAutoFit/>
          </a:bodyPr>
          <a:lstStyle/>
          <a:p>
            <a:r>
              <a:rPr lang="ru-RU" sz="2400" b="1" i="1" dirty="0" smtClean="0"/>
              <a:t>Лёгкие так называют, потому что они и вправду очень лёгкие. Они состоят из тысячи крохотных пузырьков. Главная работа лёгких – забрать из воздуха кислород и отправить его в кровь. Вдохните – и вы почувствуете, что надулись, как воздушные шарики. Теперь выдохните – и вы выпустили воздух, «сдулись». Мы очень любим свежий воздух, а дым и выхлопные газы от автомобилей нам вредны.</a:t>
            </a:r>
            <a:endParaRPr lang="ru-RU" sz="2400" b="1" i="1" dirty="0"/>
          </a:p>
        </p:txBody>
      </p:sp>
    </p:spTree>
    <p:custDataLst>
      <p:tags r:id="rId1"/>
    </p:custDataLst>
    <p:extLst>
      <p:ext uri="{BB962C8B-B14F-4D97-AF65-F5344CB8AC3E}">
        <p14:creationId xmlns:p14="http://schemas.microsoft.com/office/powerpoint/2010/main" val="2094443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84">
        <p15:prstTrans prst="pageCurlDouble"/>
        <p:sndAc>
          <p:stSnd>
            <p:snd r:embed="rId3" name="chimes.wav"/>
          </p:stSnd>
        </p:sndAc>
      </p:transition>
    </mc:Choice>
    <mc:Fallback xmlns="">
      <p:transition spd="slow" advTm="25084">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58" t="7893" r="52377" b="2168"/>
          <a:stretch/>
        </p:blipFill>
        <p:spPr>
          <a:xfrm>
            <a:off x="8677073" y="334236"/>
            <a:ext cx="3015575" cy="613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37339" b="71960" l="59339" r="100000"/>
                    </a14:imgEffect>
                  </a14:imgLayer>
                </a14:imgProps>
              </a:ext>
              <a:ext uri="{28A0092B-C50C-407E-A947-70E740481C1C}">
                <a14:useLocalDpi xmlns:a14="http://schemas.microsoft.com/office/drawing/2010/main" val="0"/>
              </a:ext>
            </a:extLst>
          </a:blip>
          <a:srcRect l="59416" t="37912" r="221" b="28072"/>
          <a:stretch/>
        </p:blipFill>
        <p:spPr>
          <a:xfrm>
            <a:off x="204281" y="505838"/>
            <a:ext cx="2436779" cy="3287620"/>
          </a:xfrm>
          <a:prstGeom prst="rect">
            <a:avLst/>
          </a:prstGeom>
        </p:spPr>
      </p:pic>
      <p:pic>
        <p:nvPicPr>
          <p:cNvPr id="5" name="Рисунок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08562" y="5013240"/>
            <a:ext cx="2169269" cy="1459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918298" y="505838"/>
            <a:ext cx="5204298" cy="584775"/>
          </a:xfrm>
          <a:prstGeom prst="rect">
            <a:avLst/>
          </a:prstGeom>
          <a:noFill/>
        </p:spPr>
        <p:txBody>
          <a:bodyPr wrap="square" rtlCol="0">
            <a:spAutoFit/>
          </a:bodyPr>
          <a:lstStyle/>
          <a:p>
            <a:pPr algn="ctr"/>
            <a:r>
              <a:rPr lang="ru-RU" sz="3200" b="1" i="1" dirty="0" smtClean="0"/>
              <a:t>ЖЕЛУДОК, ПЕЧЕНЬ, ПОЧКИ</a:t>
            </a:r>
            <a:endParaRPr lang="ru-RU" sz="3200" b="1" i="1" dirty="0"/>
          </a:p>
        </p:txBody>
      </p:sp>
      <p:sp>
        <p:nvSpPr>
          <p:cNvPr id="7" name="TextBox 6"/>
          <p:cNvSpPr txBox="1"/>
          <p:nvPr/>
        </p:nvSpPr>
        <p:spPr>
          <a:xfrm>
            <a:off x="2704342" y="1024141"/>
            <a:ext cx="5865725" cy="5016758"/>
          </a:xfrm>
          <a:prstGeom prst="rect">
            <a:avLst/>
          </a:prstGeom>
          <a:noFill/>
        </p:spPr>
        <p:txBody>
          <a:bodyPr wrap="square" rtlCol="0">
            <a:spAutoFit/>
          </a:bodyPr>
          <a:lstStyle/>
          <a:p>
            <a:r>
              <a:rPr lang="ru-RU" sz="2000" b="1" i="1" dirty="0" smtClean="0"/>
              <a:t>Для того чтобы расти, развиваться, двигаться, думать, человеку обязательно нужно питаться. Для того чтобы полезные вещества из пищи усвоились организмом, их необходимо переработать.</a:t>
            </a:r>
          </a:p>
          <a:p>
            <a:r>
              <a:rPr lang="ru-RU" sz="2000" b="1" i="1" dirty="0" smtClean="0"/>
              <a:t>Сначала пища попадает в рот, где зубы тщательно разжёвывают и перетирают её, а слюна смачивает. По  особой трубочке – пищеводу -  пища попадает в желудок. Там специальное вещество – желудочный сок – перерабатывает пищу, чтобы полезные вещества из неё могли всасываться в кровь. Рядом с желудком  находится другой важный орган – печень. Она помогает переваривать жирную пищу. А почки помогают выводить из организма жидкость.</a:t>
            </a:r>
            <a:endParaRPr lang="ru-RU" sz="2000" b="1" i="1" dirty="0"/>
          </a:p>
        </p:txBody>
      </p:sp>
    </p:spTree>
    <p:custDataLst>
      <p:tags r:id="rId1"/>
    </p:custDataLst>
    <p:extLst>
      <p:ext uri="{BB962C8B-B14F-4D97-AF65-F5344CB8AC3E}">
        <p14:creationId xmlns:p14="http://schemas.microsoft.com/office/powerpoint/2010/main" val="4084111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7273">
        <p15:prstTrans prst="pageCurlDouble"/>
        <p:sndAc>
          <p:stSnd>
            <p:snd r:embed="rId3" name="chimes.wav"/>
          </p:stSnd>
        </p:sndAc>
      </p:transition>
    </mc:Choice>
    <mc:Fallback xmlns="">
      <p:transition spd="slow" advTm="37273">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10161"/>
          <a:stretch/>
        </p:blipFill>
        <p:spPr>
          <a:xfrm>
            <a:off x="7367012" y="1313234"/>
            <a:ext cx="4496655" cy="5418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646" t="25805" r="1285" b="5794"/>
          <a:stretch/>
        </p:blipFill>
        <p:spPr>
          <a:xfrm>
            <a:off x="194554" y="2480547"/>
            <a:ext cx="4377446" cy="4134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893013" y="331057"/>
            <a:ext cx="3531140" cy="584775"/>
          </a:xfrm>
          <a:prstGeom prst="rect">
            <a:avLst/>
          </a:prstGeom>
          <a:noFill/>
        </p:spPr>
        <p:txBody>
          <a:bodyPr wrap="square" rtlCol="0">
            <a:spAutoFit/>
          </a:bodyPr>
          <a:lstStyle/>
          <a:p>
            <a:pPr algn="ctr"/>
            <a:r>
              <a:rPr lang="ru-RU" sz="3200" b="1" i="1" dirty="0" smtClean="0"/>
              <a:t>МОЗГ</a:t>
            </a:r>
            <a:endParaRPr lang="ru-RU" sz="3200" b="1" i="1" dirty="0"/>
          </a:p>
        </p:txBody>
      </p:sp>
      <p:sp>
        <p:nvSpPr>
          <p:cNvPr id="6" name="TextBox 5"/>
          <p:cNvSpPr txBox="1"/>
          <p:nvPr/>
        </p:nvSpPr>
        <p:spPr>
          <a:xfrm>
            <a:off x="194554" y="836580"/>
            <a:ext cx="6891393" cy="1323439"/>
          </a:xfrm>
          <a:prstGeom prst="rect">
            <a:avLst/>
          </a:prstGeom>
          <a:noFill/>
        </p:spPr>
        <p:txBody>
          <a:bodyPr wrap="square" rtlCol="0">
            <a:spAutoFit/>
          </a:bodyPr>
          <a:lstStyle/>
          <a:p>
            <a:r>
              <a:rPr lang="ru-RU" sz="2000" b="1" i="1" dirty="0" smtClean="0"/>
              <a:t>Мозг – самый главный, самый важный, самый сложный орган. Мозг управляет целым организмом, а это непросто. Благодаря мозгу вы можете думать, слышать, видеть, нюхать, пробовать на вкус, двигаться.</a:t>
            </a:r>
            <a:endParaRPr lang="ru-RU" sz="2000" b="1" i="1" dirty="0"/>
          </a:p>
        </p:txBody>
      </p:sp>
      <p:sp>
        <p:nvSpPr>
          <p:cNvPr id="7" name="TextBox 6"/>
          <p:cNvSpPr txBox="1"/>
          <p:nvPr/>
        </p:nvSpPr>
        <p:spPr>
          <a:xfrm>
            <a:off x="4737370" y="2665542"/>
            <a:ext cx="2497462" cy="4093428"/>
          </a:xfrm>
          <a:prstGeom prst="rect">
            <a:avLst/>
          </a:prstGeom>
          <a:noFill/>
        </p:spPr>
        <p:txBody>
          <a:bodyPr wrap="square" rtlCol="0">
            <a:spAutoFit/>
          </a:bodyPr>
          <a:lstStyle/>
          <a:p>
            <a:r>
              <a:rPr lang="ru-RU" sz="2000" b="1" i="1" dirty="0" smtClean="0"/>
              <a:t>Мозг хранит ваши воспоминания, чувства, ощущения. С помощью мозга вы можете учиться, познавать мир. Мозг управляет всем организмом даже тогда, когда вы спите. Ни один компьютер не сравнится с ним!</a:t>
            </a:r>
            <a:endParaRPr lang="ru-RU" sz="2000" b="1" i="1" dirty="0"/>
          </a:p>
        </p:txBody>
      </p:sp>
      <p:sp>
        <p:nvSpPr>
          <p:cNvPr id="8" name="TextBox 7"/>
          <p:cNvSpPr txBox="1"/>
          <p:nvPr/>
        </p:nvSpPr>
        <p:spPr>
          <a:xfrm>
            <a:off x="7957226" y="554478"/>
            <a:ext cx="3433863" cy="461665"/>
          </a:xfrm>
          <a:prstGeom prst="rect">
            <a:avLst/>
          </a:prstGeom>
          <a:noFill/>
        </p:spPr>
        <p:txBody>
          <a:bodyPr wrap="square" rtlCol="0">
            <a:spAutoFit/>
          </a:bodyPr>
          <a:lstStyle/>
          <a:p>
            <a:r>
              <a:rPr lang="ru-RU" sz="2400" b="1" i="1" dirty="0" smtClean="0"/>
              <a:t>Что умеет ваш мозг:</a:t>
            </a:r>
            <a:endParaRPr lang="ru-RU" sz="2400" b="1" i="1" dirty="0"/>
          </a:p>
        </p:txBody>
      </p:sp>
    </p:spTree>
    <p:custDataLst>
      <p:tags r:id="rId1"/>
    </p:custDataLst>
    <p:extLst>
      <p:ext uri="{BB962C8B-B14F-4D97-AF65-F5344CB8AC3E}">
        <p14:creationId xmlns:p14="http://schemas.microsoft.com/office/powerpoint/2010/main" val="256946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7757">
        <p15:prstTrans prst="pageCurlDouble"/>
        <p:sndAc>
          <p:stSnd>
            <p:snd r:embed="rId3" name="chimes.wav"/>
          </p:stSnd>
        </p:sndAc>
      </p:transition>
    </mc:Choice>
    <mc:Fallback xmlns="">
      <p:transition spd="slow" advTm="47757">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circle(in)">
                                      <p:cBhvr>
                                        <p:cTn id="4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7196" b="99857" l="584" r="39494"/>
                    </a14:imgEffect>
                  </a14:imgLayer>
                </a14:imgProps>
              </a:ext>
              <a:ext uri="{28A0092B-C50C-407E-A947-70E740481C1C}">
                <a14:useLocalDpi xmlns:a14="http://schemas.microsoft.com/office/drawing/2010/main" val="0"/>
              </a:ext>
            </a:extLst>
          </a:blip>
          <a:srcRect t="37654" r="61060" b="543"/>
          <a:stretch/>
        </p:blipFill>
        <p:spPr>
          <a:xfrm>
            <a:off x="122229" y="224249"/>
            <a:ext cx="3025303" cy="6352163"/>
          </a:xfrm>
          <a:prstGeom prst="rect">
            <a:avLst/>
          </a:prstGeom>
        </p:spPr>
      </p:pic>
      <p:sp>
        <p:nvSpPr>
          <p:cNvPr id="5" name="Прямоугольник 4"/>
          <p:cNvSpPr/>
          <p:nvPr/>
        </p:nvSpPr>
        <p:spPr>
          <a:xfrm>
            <a:off x="2178997" y="2077279"/>
            <a:ext cx="9578994" cy="1015663"/>
          </a:xfrm>
          <a:prstGeom prst="rect">
            <a:avLst/>
          </a:prstGeom>
          <a:noFill/>
        </p:spPr>
        <p:txBody>
          <a:bodyPr wrap="square" lIns="91440" tIns="45720" rIns="91440" bIns="45720">
            <a:spAutoFit/>
          </a:bodyPr>
          <a:lstStyle/>
          <a:p>
            <a:pPr algn="ctr"/>
            <a:r>
              <a:rPr lang="ru-RU" sz="6000" b="1" cap="none" spc="0" dirty="0" smtClean="0">
                <a:ln w="22225">
                  <a:solidFill>
                    <a:schemeClr val="accent2"/>
                  </a:solidFill>
                  <a:prstDash val="solid"/>
                </a:ln>
                <a:solidFill>
                  <a:srgbClr val="002060"/>
                </a:solidFill>
                <a:effectLst/>
              </a:rPr>
              <a:t>СПАСИБО  ЗА  ВНИМАНИЕ !</a:t>
            </a:r>
            <a:endParaRPr lang="ru-RU" sz="6000" b="1" cap="none" spc="0" dirty="0">
              <a:ln w="22225">
                <a:solidFill>
                  <a:schemeClr val="accent2"/>
                </a:solidFill>
                <a:prstDash val="solid"/>
              </a:ln>
              <a:solidFill>
                <a:srgbClr val="002060"/>
              </a:solidFill>
              <a:effectLst/>
            </a:endParaRPr>
          </a:p>
        </p:txBody>
      </p:sp>
      <p:pic>
        <p:nvPicPr>
          <p:cNvPr id="7" name="Рисунок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70983" y="2909866"/>
            <a:ext cx="5237923" cy="3666546"/>
          </a:xfrm>
          <a:prstGeom prst="rect">
            <a:avLst/>
          </a:prstGeom>
        </p:spPr>
      </p:pic>
    </p:spTree>
    <p:custDataLst>
      <p:tags r:id="rId1"/>
    </p:custDataLst>
    <p:extLst>
      <p:ext uri="{BB962C8B-B14F-4D97-AF65-F5344CB8AC3E}">
        <p14:creationId xmlns:p14="http://schemas.microsoft.com/office/powerpoint/2010/main" val="288151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324">
        <p15:prstTrans prst="pageCurlDouble"/>
        <p:sndAc>
          <p:stSnd>
            <p:snd r:embed="rId3" name="chimes.wav"/>
          </p:stSnd>
        </p:sndAc>
      </p:transition>
    </mc:Choice>
    <mc:Fallback xmlns="">
      <p:transition spd="slow" advTm="7324">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5882" y="710119"/>
            <a:ext cx="8550612" cy="1015663"/>
          </a:xfrm>
          <a:prstGeom prst="rect">
            <a:avLst/>
          </a:prstGeom>
          <a:noFill/>
        </p:spPr>
        <p:txBody>
          <a:bodyPr wrap="square" rtlCol="0">
            <a:spAutoFit/>
          </a:bodyPr>
          <a:lstStyle/>
          <a:p>
            <a:pPr algn="ctr"/>
            <a:r>
              <a:rPr lang="ru-RU" sz="6000" b="1" i="1" dirty="0" smtClean="0"/>
              <a:t>Интернет ресурсы:</a:t>
            </a:r>
            <a:endParaRPr lang="ru-RU" sz="6000" b="1" i="1" dirty="0"/>
          </a:p>
        </p:txBody>
      </p:sp>
      <p:sp>
        <p:nvSpPr>
          <p:cNvPr id="5" name="TextBox 4"/>
          <p:cNvSpPr txBox="1"/>
          <p:nvPr/>
        </p:nvSpPr>
        <p:spPr>
          <a:xfrm>
            <a:off x="1167319" y="2256817"/>
            <a:ext cx="10651787" cy="1200329"/>
          </a:xfrm>
          <a:prstGeom prst="rect">
            <a:avLst/>
          </a:prstGeom>
          <a:noFill/>
        </p:spPr>
        <p:txBody>
          <a:bodyPr wrap="square" rtlCol="0">
            <a:spAutoFit/>
          </a:bodyPr>
          <a:lstStyle/>
          <a:p>
            <a:r>
              <a:rPr lang="ru-RU" dirty="0" smtClean="0"/>
              <a:t>1</a:t>
            </a:r>
            <a:r>
              <a:rPr lang="ru-RU" sz="2400" b="1" i="1" dirty="0" smtClean="0"/>
              <a:t>. В презентации использовались материалы и иллюстрации из тематического словаря в картинках « Я и моё тело. Тело человека (части тела)». Учебно-методическое издание под редакцией С.А Козловой.</a:t>
            </a:r>
            <a:endParaRPr lang="ru-RU" sz="2400" b="1" i="1" dirty="0"/>
          </a:p>
        </p:txBody>
      </p:sp>
    </p:spTree>
    <p:extLst>
      <p:ext uri="{BB962C8B-B14F-4D97-AF65-F5344CB8AC3E}">
        <p14:creationId xmlns:p14="http://schemas.microsoft.com/office/powerpoint/2010/main" val="444029190"/>
      </p:ext>
    </p:extLst>
  </p:cSld>
  <p:clrMapOvr>
    <a:masterClrMapping/>
  </p:clrMapOvr>
  <mc:AlternateContent xmlns:mc="http://schemas.openxmlformats.org/markup-compatibility/2006" xmlns:p14="http://schemas.microsoft.com/office/powerpoint/2010/main">
    <mc:Choice Requires="p14">
      <p:transition spd="slow" p14:dur="2000" advTm="1749">
        <p:sndAc>
          <p:stSnd>
            <p:snd r:embed="rId2" name="chimes.wav"/>
          </p:stSnd>
        </p:sndAc>
      </p:transition>
    </mc:Choice>
    <mc:Fallback xmlns="">
      <p:transition spd="slow" advTm="1749">
        <p:sndAc>
          <p:stSnd>
            <p:snd r:embed="rId3" name="chimes.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15474" y="1666252"/>
            <a:ext cx="6138153" cy="519174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трелка вправо 2"/>
          <p:cNvSpPr/>
          <p:nvPr/>
        </p:nvSpPr>
        <p:spPr>
          <a:xfrm>
            <a:off x="1916350" y="4737370"/>
            <a:ext cx="1566152" cy="24319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трелка вправо 3"/>
          <p:cNvSpPr/>
          <p:nvPr/>
        </p:nvSpPr>
        <p:spPr>
          <a:xfrm>
            <a:off x="2120725" y="2791840"/>
            <a:ext cx="1712069" cy="30155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a:off x="6207120" y="1218597"/>
            <a:ext cx="242317" cy="10080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лево 5"/>
          <p:cNvSpPr/>
          <p:nvPr/>
        </p:nvSpPr>
        <p:spPr>
          <a:xfrm>
            <a:off x="8258783" y="3122579"/>
            <a:ext cx="1575882" cy="252919"/>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p:cNvSpPr/>
          <p:nvPr/>
        </p:nvSpPr>
        <p:spPr>
          <a:xfrm>
            <a:off x="8603335" y="4839258"/>
            <a:ext cx="1367516" cy="292871"/>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976760" y="282102"/>
            <a:ext cx="6108874" cy="523220"/>
          </a:xfrm>
          <a:prstGeom prst="rect">
            <a:avLst/>
          </a:prstGeom>
          <a:noFill/>
        </p:spPr>
        <p:txBody>
          <a:bodyPr wrap="square" rtlCol="0">
            <a:spAutoFit/>
          </a:bodyPr>
          <a:lstStyle/>
          <a:p>
            <a:pPr algn="ctr"/>
            <a:r>
              <a:rPr lang="ru-RU" sz="2800" b="1" i="1" dirty="0" smtClean="0"/>
              <a:t>ОРГАНЫ ЧУВСТВ</a:t>
            </a:r>
            <a:endParaRPr lang="ru-RU" sz="2800" b="1" i="1" dirty="0"/>
          </a:p>
        </p:txBody>
      </p:sp>
      <p:sp>
        <p:nvSpPr>
          <p:cNvPr id="12" name="TextBox 11"/>
          <p:cNvSpPr txBox="1"/>
          <p:nvPr/>
        </p:nvSpPr>
        <p:spPr>
          <a:xfrm>
            <a:off x="823611" y="2704289"/>
            <a:ext cx="2153150" cy="830997"/>
          </a:xfrm>
          <a:prstGeom prst="rect">
            <a:avLst/>
          </a:prstGeom>
          <a:noFill/>
        </p:spPr>
        <p:txBody>
          <a:bodyPr wrap="square" rtlCol="0">
            <a:spAutoFit/>
          </a:bodyPr>
          <a:lstStyle/>
          <a:p>
            <a:r>
              <a:rPr lang="ru-RU" sz="2800" b="1" i="1" dirty="0" smtClean="0"/>
              <a:t>УШИ</a:t>
            </a:r>
            <a:r>
              <a:rPr lang="ru-RU" dirty="0" smtClean="0"/>
              <a:t/>
            </a:r>
            <a:br>
              <a:rPr lang="ru-RU" dirty="0" smtClean="0"/>
            </a:br>
            <a:r>
              <a:rPr lang="ru-RU" sz="2000" b="1" i="1" dirty="0"/>
              <a:t>о</a:t>
            </a:r>
            <a:r>
              <a:rPr lang="ru-RU" sz="2000" b="1" i="1" dirty="0" smtClean="0"/>
              <a:t>рган слуха</a:t>
            </a:r>
            <a:endParaRPr lang="ru-RU" sz="2000" b="1" i="1" dirty="0"/>
          </a:p>
        </p:txBody>
      </p:sp>
      <p:sp>
        <p:nvSpPr>
          <p:cNvPr id="13" name="TextBox 12"/>
          <p:cNvSpPr txBox="1"/>
          <p:nvPr/>
        </p:nvSpPr>
        <p:spPr>
          <a:xfrm>
            <a:off x="6449437" y="876774"/>
            <a:ext cx="2383278" cy="830997"/>
          </a:xfrm>
          <a:prstGeom prst="rect">
            <a:avLst/>
          </a:prstGeom>
          <a:noFill/>
        </p:spPr>
        <p:txBody>
          <a:bodyPr wrap="square" rtlCol="0">
            <a:spAutoFit/>
          </a:bodyPr>
          <a:lstStyle/>
          <a:p>
            <a:r>
              <a:rPr lang="ru-RU" sz="2800" b="1" i="1" dirty="0" smtClean="0"/>
              <a:t>Глаза</a:t>
            </a:r>
            <a:r>
              <a:rPr lang="ru-RU" dirty="0" smtClean="0"/>
              <a:t/>
            </a:r>
            <a:br>
              <a:rPr lang="ru-RU" dirty="0" smtClean="0"/>
            </a:br>
            <a:r>
              <a:rPr lang="ru-RU" sz="2000" b="1" i="1" dirty="0" smtClean="0"/>
              <a:t>орган зрения</a:t>
            </a:r>
            <a:endParaRPr lang="ru-RU" sz="2000" b="1" i="1" dirty="0"/>
          </a:p>
        </p:txBody>
      </p:sp>
      <p:sp>
        <p:nvSpPr>
          <p:cNvPr id="14" name="TextBox 13"/>
          <p:cNvSpPr txBox="1"/>
          <p:nvPr/>
        </p:nvSpPr>
        <p:spPr>
          <a:xfrm>
            <a:off x="823611" y="4562272"/>
            <a:ext cx="1890406" cy="830997"/>
          </a:xfrm>
          <a:prstGeom prst="rect">
            <a:avLst/>
          </a:prstGeom>
          <a:noFill/>
        </p:spPr>
        <p:txBody>
          <a:bodyPr wrap="square" rtlCol="0">
            <a:spAutoFit/>
          </a:bodyPr>
          <a:lstStyle/>
          <a:p>
            <a:r>
              <a:rPr lang="ru-RU" sz="2800" b="1" i="1" dirty="0" smtClean="0"/>
              <a:t>Рот</a:t>
            </a:r>
            <a:r>
              <a:rPr lang="ru-RU" dirty="0" smtClean="0"/>
              <a:t/>
            </a:r>
            <a:br>
              <a:rPr lang="ru-RU" dirty="0" smtClean="0"/>
            </a:br>
            <a:r>
              <a:rPr lang="ru-RU" sz="2000" b="1" i="1" dirty="0" smtClean="0"/>
              <a:t>орган вкуса</a:t>
            </a:r>
            <a:endParaRPr lang="ru-RU" sz="2000" b="1" i="1" dirty="0"/>
          </a:p>
        </p:txBody>
      </p:sp>
      <p:sp>
        <p:nvSpPr>
          <p:cNvPr id="15" name="TextBox 14"/>
          <p:cNvSpPr txBox="1"/>
          <p:nvPr/>
        </p:nvSpPr>
        <p:spPr>
          <a:xfrm>
            <a:off x="9834665" y="2886324"/>
            <a:ext cx="2357335" cy="830997"/>
          </a:xfrm>
          <a:prstGeom prst="rect">
            <a:avLst/>
          </a:prstGeom>
          <a:noFill/>
        </p:spPr>
        <p:txBody>
          <a:bodyPr wrap="square" rtlCol="0">
            <a:spAutoFit/>
          </a:bodyPr>
          <a:lstStyle/>
          <a:p>
            <a:r>
              <a:rPr lang="ru-RU" sz="2800" b="1" i="1" dirty="0" smtClean="0"/>
              <a:t>Нос</a:t>
            </a:r>
            <a:r>
              <a:rPr lang="ru-RU" dirty="0" smtClean="0"/>
              <a:t/>
            </a:r>
            <a:br>
              <a:rPr lang="ru-RU" dirty="0" smtClean="0"/>
            </a:br>
            <a:r>
              <a:rPr lang="ru-RU" sz="2000" b="1" i="1" dirty="0" smtClean="0"/>
              <a:t>орган обоняния</a:t>
            </a:r>
            <a:endParaRPr lang="ru-RU" sz="2000" b="1" i="1" dirty="0"/>
          </a:p>
        </p:txBody>
      </p:sp>
      <p:sp>
        <p:nvSpPr>
          <p:cNvPr id="16" name="TextBox 15"/>
          <p:cNvSpPr txBox="1"/>
          <p:nvPr/>
        </p:nvSpPr>
        <p:spPr>
          <a:xfrm>
            <a:off x="9970851" y="4839258"/>
            <a:ext cx="2120630" cy="830997"/>
          </a:xfrm>
          <a:prstGeom prst="rect">
            <a:avLst/>
          </a:prstGeom>
          <a:noFill/>
        </p:spPr>
        <p:txBody>
          <a:bodyPr wrap="square" rtlCol="0">
            <a:spAutoFit/>
          </a:bodyPr>
          <a:lstStyle/>
          <a:p>
            <a:r>
              <a:rPr lang="ru-RU" sz="2800" b="1" i="1" dirty="0" smtClean="0"/>
              <a:t>Руки, кожа</a:t>
            </a:r>
            <a:br>
              <a:rPr lang="ru-RU" sz="2800" b="1" i="1" dirty="0" smtClean="0"/>
            </a:br>
            <a:r>
              <a:rPr lang="ru-RU" sz="2000" b="1" i="1" dirty="0" smtClean="0"/>
              <a:t>орган осязания</a:t>
            </a:r>
            <a:endParaRPr lang="ru-RU" sz="2000" b="1" i="1" dirty="0"/>
          </a:p>
        </p:txBody>
      </p:sp>
    </p:spTree>
    <p:custDataLst>
      <p:tags r:id="rId1"/>
    </p:custDataLst>
    <p:extLst>
      <p:ext uri="{BB962C8B-B14F-4D97-AF65-F5344CB8AC3E}">
        <p14:creationId xmlns:p14="http://schemas.microsoft.com/office/powerpoint/2010/main" val="788172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951">
        <p15:prstTrans prst="pageCurlDouble"/>
        <p:sndAc>
          <p:stSnd>
            <p:snd r:embed="rId3" name="chimes.wav"/>
          </p:stSnd>
        </p:sndAc>
      </p:transition>
    </mc:Choice>
    <mc:Fallback xmlns="">
      <p:transition spd="slow" advTm="25951">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8068" y="398834"/>
            <a:ext cx="4192621" cy="584775"/>
          </a:xfrm>
          <a:prstGeom prst="rect">
            <a:avLst/>
          </a:prstGeom>
          <a:noFill/>
        </p:spPr>
        <p:txBody>
          <a:bodyPr wrap="square" rtlCol="0">
            <a:spAutoFit/>
          </a:bodyPr>
          <a:lstStyle/>
          <a:p>
            <a:pPr algn="ctr"/>
            <a:r>
              <a:rPr lang="ru-RU" sz="3200" b="1" i="1" dirty="0" smtClean="0"/>
              <a:t>РОТ ЧЕЛОВЕКА</a:t>
            </a:r>
            <a:endParaRPr lang="ru-RU" sz="3200" b="1" i="1" dirty="0"/>
          </a:p>
        </p:txBody>
      </p:sp>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53241" y="2928582"/>
            <a:ext cx="4933950" cy="3823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43191" y="466929"/>
            <a:ext cx="4075890" cy="5940088"/>
          </a:xfrm>
          <a:prstGeom prst="rect">
            <a:avLst/>
          </a:prstGeom>
          <a:noFill/>
        </p:spPr>
        <p:txBody>
          <a:bodyPr wrap="square" rtlCol="0">
            <a:spAutoFit/>
          </a:bodyPr>
          <a:lstStyle/>
          <a:p>
            <a:r>
              <a:rPr lang="ru-RU" sz="2000" b="1" i="1" dirty="0" smtClean="0"/>
              <a:t>Во рту человека находится язык. Он даёт возможность человеку чувствовать вкус пищи. У него есть специальные вкусовые луковички, которые помогают различать сладкую , горькую, солёную и кислую пищу. А ещё он помогает разговаривать, Попробуйте прижмите язык книзу и попробуйте разговаривать без его участия. Ничего не получится! А теперь попробуйте произнести звуки «Т», «Ж», «К», «Р» и следите при этом, где находится язычок. Каждый раз он в другом месте, значит, изменяя положение языка, мы можем произносить разные звуки</a:t>
            </a:r>
            <a:r>
              <a:rPr lang="ru-RU" dirty="0" smtClean="0"/>
              <a:t>.</a:t>
            </a:r>
            <a:endParaRPr lang="ru-RU" dirty="0"/>
          </a:p>
        </p:txBody>
      </p:sp>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387191" y="272374"/>
            <a:ext cx="2581073" cy="2422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9741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778">
        <p15:prstTrans prst="pageCurlDouble"/>
        <p:sndAc>
          <p:stSnd>
            <p:snd r:embed="rId3" name="chimes.wav"/>
          </p:stSnd>
        </p:sndAc>
      </p:transition>
    </mc:Choice>
    <mc:Fallback xmlns="">
      <p:transition spd="slow" advTm="33778">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356" t="8385" r="3812" b="5079"/>
          <a:stretch/>
        </p:blipFill>
        <p:spPr>
          <a:xfrm>
            <a:off x="807395" y="1903907"/>
            <a:ext cx="3424135" cy="4834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55643" y="340468"/>
            <a:ext cx="4941651" cy="1569660"/>
          </a:xfrm>
          <a:prstGeom prst="rect">
            <a:avLst/>
          </a:prstGeom>
          <a:noFill/>
        </p:spPr>
        <p:txBody>
          <a:bodyPr wrap="square" rtlCol="0">
            <a:spAutoFit/>
          </a:bodyPr>
          <a:lstStyle/>
          <a:p>
            <a:r>
              <a:rPr lang="ru-RU" sz="2400" b="1" i="1" dirty="0" smtClean="0"/>
              <a:t>Во рту находятся зубы. За ними следует ухаживать. Посмотрите и расскажите, как мальчик ухаживает за зубами. </a:t>
            </a:r>
            <a:endParaRPr lang="ru-RU" sz="2400" b="1" i="1" dirty="0"/>
          </a:p>
        </p:txBody>
      </p:sp>
      <p:pic>
        <p:nvPicPr>
          <p:cNvPr id="7" name="Рисунок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8411" t="7807" r="5929" b="8347"/>
          <a:stretch/>
        </p:blipFill>
        <p:spPr>
          <a:xfrm>
            <a:off x="7110918" y="1853515"/>
            <a:ext cx="3754878" cy="4935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118698" y="233464"/>
            <a:ext cx="5739319" cy="1569660"/>
          </a:xfrm>
          <a:prstGeom prst="rect">
            <a:avLst/>
          </a:prstGeom>
          <a:noFill/>
        </p:spPr>
        <p:txBody>
          <a:bodyPr wrap="square" rtlCol="0">
            <a:spAutoFit/>
          </a:bodyPr>
          <a:lstStyle/>
          <a:p>
            <a:r>
              <a:rPr lang="ru-RU" sz="2400" b="1" i="1" dirty="0" smtClean="0"/>
              <a:t>Одна девочка грызёт орехи, другая- колет их, а третья – не хочет чистить зубы. Скажите, кто из них поступает правильно.</a:t>
            </a:r>
            <a:endParaRPr lang="ru-RU" sz="2400" b="1" i="1" dirty="0"/>
          </a:p>
        </p:txBody>
      </p:sp>
    </p:spTree>
    <p:custDataLst>
      <p:tags r:id="rId1"/>
    </p:custDataLst>
    <p:extLst>
      <p:ext uri="{BB962C8B-B14F-4D97-AF65-F5344CB8AC3E}">
        <p14:creationId xmlns:p14="http://schemas.microsoft.com/office/powerpoint/2010/main" val="2391661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319">
        <p15:prstTrans prst="pageCurlDouble"/>
        <p:sndAc>
          <p:stSnd>
            <p:snd r:embed="rId3" name="chimes.wav"/>
          </p:stSnd>
        </p:sndAc>
      </p:transition>
    </mc:Choice>
    <mc:Fallback xmlns="">
      <p:transition spd="slow" advTm="30319">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112" t="8096" r="3169" b="47870"/>
          <a:stretch/>
        </p:blipFill>
        <p:spPr>
          <a:xfrm>
            <a:off x="914399" y="3336588"/>
            <a:ext cx="4396902" cy="3356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758757" y="690664"/>
            <a:ext cx="4377447" cy="2308324"/>
          </a:xfrm>
          <a:prstGeom prst="rect">
            <a:avLst/>
          </a:prstGeom>
          <a:noFill/>
        </p:spPr>
        <p:txBody>
          <a:bodyPr wrap="square" rtlCol="0">
            <a:spAutoFit/>
          </a:bodyPr>
          <a:lstStyle/>
          <a:p>
            <a:r>
              <a:rPr lang="ru-RU" sz="2400" b="1" i="1" dirty="0" smtClean="0"/>
              <a:t>Если не соблюдать правила гигиены и брать в рот все предметы  без разбора,  можно занести инфекцию и поранить слизистую оболочку рта.</a:t>
            </a:r>
            <a:endParaRPr lang="ru-RU" sz="2400" b="1" i="1" dirty="0"/>
          </a:p>
        </p:txBody>
      </p:sp>
      <p:pic>
        <p:nvPicPr>
          <p:cNvPr id="5" name="Рисунок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5510" t="54183" r="8988" b="6100"/>
          <a:stretch/>
        </p:blipFill>
        <p:spPr>
          <a:xfrm>
            <a:off x="7023369" y="3239312"/>
            <a:ext cx="4143983" cy="3356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072008" y="1040860"/>
            <a:ext cx="4046707" cy="1200329"/>
          </a:xfrm>
          <a:prstGeom prst="rect">
            <a:avLst/>
          </a:prstGeom>
          <a:noFill/>
        </p:spPr>
        <p:txBody>
          <a:bodyPr wrap="square" rtlCol="0">
            <a:spAutoFit/>
          </a:bodyPr>
          <a:lstStyle/>
          <a:p>
            <a:r>
              <a:rPr lang="ru-RU" sz="2400" b="1" i="1" dirty="0" smtClean="0"/>
              <a:t>Посмотрите на рисунки и скажите, где наши враги и друзья.</a:t>
            </a:r>
            <a:endParaRPr lang="ru-RU" sz="2400" b="1" i="1" dirty="0"/>
          </a:p>
        </p:txBody>
      </p:sp>
    </p:spTree>
    <p:custDataLst>
      <p:tags r:id="rId1"/>
    </p:custDataLst>
    <p:extLst>
      <p:ext uri="{BB962C8B-B14F-4D97-AF65-F5344CB8AC3E}">
        <p14:creationId xmlns:p14="http://schemas.microsoft.com/office/powerpoint/2010/main" val="413760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819">
        <p15:prstTrans prst="pageCurlDouble"/>
        <p:sndAc>
          <p:stSnd>
            <p:snd r:embed="rId3" name="chimes.wav"/>
          </p:stSnd>
        </p:sndAc>
      </p:transition>
    </mc:Choice>
    <mc:Fallback xmlns="">
      <p:transition spd="slow" advTm="28819">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2697" t="8667" r="3136" b="4333"/>
          <a:stretch/>
        </p:blipFill>
        <p:spPr>
          <a:xfrm>
            <a:off x="421349" y="2692514"/>
            <a:ext cx="3080607" cy="4027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249038" y="379379"/>
            <a:ext cx="5671226" cy="584775"/>
          </a:xfrm>
          <a:prstGeom prst="rect">
            <a:avLst/>
          </a:prstGeom>
          <a:noFill/>
        </p:spPr>
        <p:txBody>
          <a:bodyPr wrap="square" rtlCol="0">
            <a:spAutoFit/>
          </a:bodyPr>
          <a:lstStyle/>
          <a:p>
            <a:pPr algn="ctr"/>
            <a:r>
              <a:rPr lang="ru-RU" sz="3200" b="1" i="1" dirty="0" smtClean="0"/>
              <a:t>СЛУХ ЧЕЛОВЕКА</a:t>
            </a:r>
            <a:endParaRPr lang="ru-RU" sz="3200" b="1" i="1" dirty="0"/>
          </a:p>
        </p:txBody>
      </p:sp>
      <p:pic>
        <p:nvPicPr>
          <p:cNvPr id="6" name="Рисунок 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5665" t="7708" r="12709" b="9289"/>
          <a:stretch/>
        </p:blipFill>
        <p:spPr>
          <a:xfrm>
            <a:off x="8476773" y="1527243"/>
            <a:ext cx="3235431" cy="4562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04282" y="544750"/>
            <a:ext cx="4155832" cy="1938992"/>
          </a:xfrm>
          <a:prstGeom prst="rect">
            <a:avLst/>
          </a:prstGeom>
          <a:noFill/>
        </p:spPr>
        <p:txBody>
          <a:bodyPr wrap="square" rtlCol="0">
            <a:spAutoFit/>
          </a:bodyPr>
          <a:lstStyle/>
          <a:p>
            <a:r>
              <a:rPr lang="ru-RU" sz="2000" b="1" i="1" dirty="0" smtClean="0"/>
              <a:t>На картинке вы видите: наружное ухо, слуховой канал, барабанную перепонку. Уши помогают слышать музыку, пение птиц, голоса людей и множество других звуков.</a:t>
            </a:r>
            <a:endParaRPr lang="ru-RU" sz="2000" b="1" i="1" dirty="0"/>
          </a:p>
        </p:txBody>
      </p:sp>
      <p:sp>
        <p:nvSpPr>
          <p:cNvPr id="9" name="TextBox 8"/>
          <p:cNvSpPr txBox="1"/>
          <p:nvPr/>
        </p:nvSpPr>
        <p:spPr>
          <a:xfrm>
            <a:off x="7966953" y="282101"/>
            <a:ext cx="4066162" cy="1323439"/>
          </a:xfrm>
          <a:prstGeom prst="rect">
            <a:avLst/>
          </a:prstGeom>
          <a:noFill/>
        </p:spPr>
        <p:txBody>
          <a:bodyPr wrap="square" rtlCol="0">
            <a:spAutoFit/>
          </a:bodyPr>
          <a:lstStyle/>
          <a:p>
            <a:r>
              <a:rPr lang="ru-RU" sz="2000" b="1" i="1" dirty="0" smtClean="0"/>
              <a:t>Посмотрите на картинку и скажите, какие правила надо соблюдать, чтобы не болели уши.</a:t>
            </a:r>
            <a:endParaRPr lang="ru-RU" sz="2000" b="1" i="1" dirty="0"/>
          </a:p>
        </p:txBody>
      </p:sp>
      <p:pic>
        <p:nvPicPr>
          <p:cNvPr id="10" name="Рисунок 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8618" t="7268" r="11811" b="7380"/>
          <a:stretch/>
        </p:blipFill>
        <p:spPr>
          <a:xfrm>
            <a:off x="4489314" y="3028811"/>
            <a:ext cx="3394954" cy="2587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4065278" y="5616368"/>
            <a:ext cx="4633372" cy="1200329"/>
          </a:xfrm>
          <a:prstGeom prst="rect">
            <a:avLst/>
          </a:prstGeom>
          <a:noFill/>
        </p:spPr>
        <p:txBody>
          <a:bodyPr wrap="square" rtlCol="0">
            <a:spAutoFit/>
          </a:bodyPr>
          <a:lstStyle/>
          <a:p>
            <a:r>
              <a:rPr lang="ru-RU" sz="2400" b="1" i="1" dirty="0" smtClean="0"/>
              <a:t>Посмотрите на картинку и скажите, какие звуки может воспринимать человек.</a:t>
            </a:r>
            <a:endParaRPr lang="ru-RU" sz="2400" b="1" i="1" dirty="0"/>
          </a:p>
        </p:txBody>
      </p:sp>
      <p:pic>
        <p:nvPicPr>
          <p:cNvPr id="13" name="Рисунок 1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952619" y="1213910"/>
            <a:ext cx="1867710" cy="1478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481668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907">
        <p15:prstTrans prst="pageCurlDouble"/>
        <p:sndAc>
          <p:stSnd>
            <p:snd r:embed="rId3" name="chimes.wav"/>
          </p:stSnd>
        </p:sndAc>
      </p:transition>
    </mc:Choice>
    <mc:Fallback xmlns="">
      <p:transition spd="slow" advTm="34907">
        <p:fade/>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7651" t="17919" r="11664" b="13003"/>
          <a:stretch/>
        </p:blipFill>
        <p:spPr>
          <a:xfrm rot="5400000">
            <a:off x="7456252" y="2343010"/>
            <a:ext cx="3910518" cy="4737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3764604" y="535021"/>
            <a:ext cx="4610911" cy="584775"/>
          </a:xfrm>
          <a:prstGeom prst="rect">
            <a:avLst/>
          </a:prstGeom>
          <a:noFill/>
        </p:spPr>
        <p:txBody>
          <a:bodyPr wrap="square" rtlCol="0">
            <a:spAutoFit/>
          </a:bodyPr>
          <a:lstStyle/>
          <a:p>
            <a:pPr algn="ctr"/>
            <a:r>
              <a:rPr lang="ru-RU" sz="3200" b="1" i="1" dirty="0" smtClean="0"/>
              <a:t>НОС ЧЕЛОВЕКА</a:t>
            </a:r>
            <a:endParaRPr lang="ru-RU" sz="3200" b="1" i="1" dirty="0"/>
          </a:p>
        </p:txBody>
      </p:sp>
      <p:pic>
        <p:nvPicPr>
          <p:cNvPr id="6" name="Рисунок 5"/>
          <p:cNvPicPr>
            <a:picLocks noChangeAspect="1"/>
          </p:cNvPicPr>
          <p:nvPr/>
        </p:nvPicPr>
        <p:blipFill rotWithShape="1">
          <a:blip r:embed="rId6">
            <a:extLst>
              <a:ext uri="{BEBA8EAE-BF5A-486C-A8C5-ECC9F3942E4B}">
                <a14:imgProps xmlns:a14="http://schemas.microsoft.com/office/drawing/2010/main">
                  <a14:imgLayer r:embed="rId7">
                    <a14:imgEffect>
                      <a14:backgroundRemoval t="86409" b="99857" l="40000" r="56117"/>
                    </a14:imgEffect>
                  </a14:imgLayer>
                </a14:imgProps>
              </a:ext>
              <a:ext uri="{28A0092B-C50C-407E-A947-70E740481C1C}">
                <a14:useLocalDpi xmlns:a14="http://schemas.microsoft.com/office/drawing/2010/main" val="0"/>
              </a:ext>
            </a:extLst>
          </a:blip>
          <a:srcRect l="40653" t="86863" r="43879" b="1156"/>
          <a:stretch/>
        </p:blipFill>
        <p:spPr>
          <a:xfrm>
            <a:off x="752771" y="4961106"/>
            <a:ext cx="1411634" cy="1484026"/>
          </a:xfrm>
          <a:prstGeom prst="rect">
            <a:avLst/>
          </a:prstGeom>
        </p:spPr>
      </p:pic>
      <p:pic>
        <p:nvPicPr>
          <p:cNvPr id="7" name="Рисунок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3191" y="1011677"/>
            <a:ext cx="2402732" cy="2752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752927" y="1429966"/>
            <a:ext cx="4289899" cy="5324535"/>
          </a:xfrm>
          <a:prstGeom prst="rect">
            <a:avLst/>
          </a:prstGeom>
          <a:noFill/>
        </p:spPr>
        <p:txBody>
          <a:bodyPr wrap="square" rtlCol="0">
            <a:spAutoFit/>
          </a:bodyPr>
          <a:lstStyle/>
          <a:p>
            <a:r>
              <a:rPr lang="ru-RU" sz="2000" b="1" i="1" dirty="0" smtClean="0"/>
              <a:t>Нос определяет запахи, но он нужен не только для этого. Попробуйте поговорить с зажатым носом Сразу начинаешь задыхаться. Можно, конечно, дышать и ртом, но тогда прекращаешь говорить. Значит нос нужен ещё и для того, чтобы можно было говорить и  одновременно дышать. А теперь попробуйте сделать несколько вдохов сначала ртом, а потом носом. Когда воздух был холоднее? Правильно, когда мы вдыхаем его ртом. Значит, в носу воздух согревается и в горло попадает уже тёплым. </a:t>
            </a:r>
            <a:endParaRPr lang="ru-RU" sz="2000" b="1" i="1" dirty="0"/>
          </a:p>
        </p:txBody>
      </p:sp>
      <p:pic>
        <p:nvPicPr>
          <p:cNvPr id="9" name="Рисунок 8"/>
          <p:cNvPicPr>
            <a:picLocks noChangeAspect="1"/>
          </p:cNvPicPr>
          <p:nvPr/>
        </p:nvPicPr>
        <p:blipFill rotWithShape="1">
          <a:blip r:embed="rId6">
            <a:extLst>
              <a:ext uri="{BEBA8EAE-BF5A-486C-A8C5-ECC9F3942E4B}">
                <a14:imgProps xmlns:a14="http://schemas.microsoft.com/office/drawing/2010/main">
                  <a14:imgLayer r:embed="rId7">
                    <a14:imgEffect>
                      <a14:backgroundRemoval t="86409" b="99857" l="40000" r="56117"/>
                    </a14:imgEffect>
                  </a14:imgLayer>
                </a14:imgProps>
              </a:ext>
              <a:ext uri="{28A0092B-C50C-407E-A947-70E740481C1C}">
                <a14:useLocalDpi xmlns:a14="http://schemas.microsoft.com/office/drawing/2010/main" val="0"/>
              </a:ext>
            </a:extLst>
          </a:blip>
          <a:srcRect l="40653" t="86863" r="43879" b="1156"/>
          <a:stretch/>
        </p:blipFill>
        <p:spPr>
          <a:xfrm>
            <a:off x="8531656" y="535021"/>
            <a:ext cx="1411634" cy="1484026"/>
          </a:xfrm>
          <a:prstGeom prst="rect">
            <a:avLst/>
          </a:prstGeom>
        </p:spPr>
      </p:pic>
    </p:spTree>
    <p:custDataLst>
      <p:tags r:id="rId1"/>
    </p:custDataLst>
    <p:extLst>
      <p:ext uri="{BB962C8B-B14F-4D97-AF65-F5344CB8AC3E}">
        <p14:creationId xmlns:p14="http://schemas.microsoft.com/office/powerpoint/2010/main" val="3721552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1374">
        <p15:prstTrans prst="pageCurlDouble"/>
        <p:sndAc>
          <p:stSnd>
            <p:snd r:embed="rId3" name="chimes.wav"/>
          </p:stSnd>
        </p:sndAc>
      </p:transition>
    </mc:Choice>
    <mc:Fallback xmlns="">
      <p:transition spd="slow" advTm="31374">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65304" y="1402475"/>
            <a:ext cx="5715000" cy="4641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45940" y="302304"/>
            <a:ext cx="3510443" cy="2200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856383" y="516835"/>
            <a:ext cx="5774634" cy="584775"/>
          </a:xfrm>
          <a:prstGeom prst="rect">
            <a:avLst/>
          </a:prstGeom>
          <a:noFill/>
        </p:spPr>
        <p:txBody>
          <a:bodyPr wrap="square" rtlCol="0">
            <a:spAutoFit/>
          </a:bodyPr>
          <a:lstStyle/>
          <a:p>
            <a:pPr algn="ctr"/>
            <a:r>
              <a:rPr lang="ru-RU" sz="3200" b="1" i="1" dirty="0" smtClean="0"/>
              <a:t>ГЛАЗА ЧЕЛОВЕКА</a:t>
            </a:r>
            <a:endParaRPr lang="ru-RU" sz="3200" b="1" i="1" dirty="0"/>
          </a:p>
        </p:txBody>
      </p:sp>
      <p:sp>
        <p:nvSpPr>
          <p:cNvPr id="7" name="TextBox 6"/>
          <p:cNvSpPr txBox="1"/>
          <p:nvPr/>
        </p:nvSpPr>
        <p:spPr>
          <a:xfrm>
            <a:off x="345940" y="2603915"/>
            <a:ext cx="4603747" cy="4093428"/>
          </a:xfrm>
          <a:prstGeom prst="rect">
            <a:avLst/>
          </a:prstGeom>
          <a:noFill/>
        </p:spPr>
        <p:txBody>
          <a:bodyPr wrap="square" rtlCol="0">
            <a:spAutoFit/>
          </a:bodyPr>
          <a:lstStyle/>
          <a:p>
            <a:r>
              <a:rPr lang="ru-RU" sz="2000" b="1" i="1" dirty="0" smtClean="0"/>
              <a:t>Глаза помогают человеку видеть всё вокруг. Они будто видеокамеры, только устроены гораздо сложнее. Закройте глаза и попробуйте вслепую что-нибудь сделать,  трудно? Правильно , без глаз человеку трудно! До глаз нельзя дотрагиваться грязными руками, нельзя долго смотреть на экран телевизора или компьютера. От этого глаза могут заболеть! Веки, ресницы, брови защищают глаза от ветра, пыли и капелек пота.</a:t>
            </a:r>
            <a:endParaRPr lang="ru-RU" sz="2000" b="1" i="1" dirty="0"/>
          </a:p>
        </p:txBody>
      </p:sp>
    </p:spTree>
    <p:custDataLst>
      <p:tags r:id="rId1"/>
    </p:custDataLst>
    <p:extLst>
      <p:ext uri="{BB962C8B-B14F-4D97-AF65-F5344CB8AC3E}">
        <p14:creationId xmlns:p14="http://schemas.microsoft.com/office/powerpoint/2010/main" val="4177307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914">
        <p15:prstTrans prst="pageCurlDouble"/>
        <p:sndAc>
          <p:stSnd>
            <p:snd r:embed="rId3" name="chimes.wav"/>
          </p:stSnd>
        </p:sndAc>
      </p:transition>
    </mc:Choice>
    <mc:Fallback xmlns="">
      <p:transition spd="slow" advTm="34914">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399" t="8376" r="9927" b="7057"/>
          <a:stretch/>
        </p:blipFill>
        <p:spPr>
          <a:xfrm>
            <a:off x="4674392" y="1182757"/>
            <a:ext cx="2454964" cy="3389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6194" t="8366" r="9758" b="5457"/>
          <a:stretch/>
        </p:blipFill>
        <p:spPr>
          <a:xfrm rot="5400000">
            <a:off x="8726557" y="636105"/>
            <a:ext cx="2425147" cy="3518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087452" y="447472"/>
            <a:ext cx="5832812" cy="584775"/>
          </a:xfrm>
          <a:prstGeom prst="rect">
            <a:avLst/>
          </a:prstGeom>
          <a:noFill/>
        </p:spPr>
        <p:txBody>
          <a:bodyPr wrap="square" rtlCol="0">
            <a:spAutoFit/>
          </a:bodyPr>
          <a:lstStyle/>
          <a:p>
            <a:pPr algn="ctr"/>
            <a:r>
              <a:rPr lang="ru-RU" sz="3200" b="1" i="1" dirty="0" smtClean="0"/>
              <a:t>Кожа человека</a:t>
            </a:r>
            <a:endParaRPr lang="ru-RU" sz="3200" b="1" i="1" dirty="0"/>
          </a:p>
        </p:txBody>
      </p:sp>
      <p:sp>
        <p:nvSpPr>
          <p:cNvPr id="11" name="TextBox 10"/>
          <p:cNvSpPr txBox="1"/>
          <p:nvPr/>
        </p:nvSpPr>
        <p:spPr>
          <a:xfrm>
            <a:off x="272374" y="1032247"/>
            <a:ext cx="4075890" cy="1015663"/>
          </a:xfrm>
          <a:prstGeom prst="rect">
            <a:avLst/>
          </a:prstGeom>
          <a:noFill/>
        </p:spPr>
        <p:txBody>
          <a:bodyPr wrap="square" rtlCol="0">
            <a:spAutoFit/>
          </a:bodyPr>
          <a:lstStyle/>
          <a:p>
            <a:r>
              <a:rPr lang="ru-RU" sz="2000" b="1" i="1" dirty="0" smtClean="0"/>
              <a:t>Люди бывают с разным цветом кожи: белокожие, </a:t>
            </a:r>
            <a:r>
              <a:rPr lang="ru-RU" sz="2000" b="1" i="1" dirty="0" err="1" smtClean="0"/>
              <a:t>тёмнокожие</a:t>
            </a:r>
            <a:r>
              <a:rPr lang="ru-RU" sz="2000" b="1" i="1" dirty="0" smtClean="0"/>
              <a:t>, смуглые, </a:t>
            </a:r>
            <a:r>
              <a:rPr lang="ru-RU" sz="2000" b="1" i="1" dirty="0" err="1" smtClean="0"/>
              <a:t>жёлтолицие</a:t>
            </a:r>
            <a:r>
              <a:rPr lang="ru-RU" sz="2000" b="1" i="1" dirty="0" smtClean="0"/>
              <a:t>. </a:t>
            </a:r>
            <a:endParaRPr lang="ru-RU" sz="2000" b="1" i="1" dirty="0"/>
          </a:p>
        </p:txBody>
      </p:sp>
      <p:pic>
        <p:nvPicPr>
          <p:cNvPr id="12" name="Рисунок 11"/>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9227" t="8652" r="5363" b="9078"/>
          <a:stretch/>
        </p:blipFill>
        <p:spPr>
          <a:xfrm>
            <a:off x="439244" y="2164245"/>
            <a:ext cx="3256282" cy="4392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4412931" y="4872046"/>
            <a:ext cx="3181853" cy="1323439"/>
          </a:xfrm>
          <a:prstGeom prst="rect">
            <a:avLst/>
          </a:prstGeom>
          <a:noFill/>
        </p:spPr>
        <p:txBody>
          <a:bodyPr wrap="square" rtlCol="0">
            <a:spAutoFit/>
          </a:bodyPr>
          <a:lstStyle/>
          <a:p>
            <a:r>
              <a:rPr lang="ru-RU" sz="2000" b="1" i="1" dirty="0" smtClean="0"/>
              <a:t>А ещё кожа бывает  «гусиной» (когда человеку холодно), красной (когда очень жарко).</a:t>
            </a:r>
            <a:endParaRPr lang="ru-RU" sz="2000" b="1" i="1" dirty="0"/>
          </a:p>
        </p:txBody>
      </p:sp>
      <p:sp>
        <p:nvSpPr>
          <p:cNvPr id="14" name="TextBox 13"/>
          <p:cNvSpPr txBox="1"/>
          <p:nvPr/>
        </p:nvSpPr>
        <p:spPr>
          <a:xfrm>
            <a:off x="8229600" y="3856383"/>
            <a:ext cx="3419061" cy="1631216"/>
          </a:xfrm>
          <a:prstGeom prst="rect">
            <a:avLst/>
          </a:prstGeom>
          <a:noFill/>
        </p:spPr>
        <p:txBody>
          <a:bodyPr wrap="square" rtlCol="0">
            <a:spAutoFit/>
          </a:bodyPr>
          <a:lstStyle/>
          <a:p>
            <a:r>
              <a:rPr lang="ru-RU" sz="2000" b="1" i="1" dirty="0" smtClean="0"/>
              <a:t>Кожу нужно содержать в чистоте. Посмотрите на мальчика-грязнулю и девочку-чистюлю. Кто вам больше нравится?</a:t>
            </a:r>
            <a:endParaRPr lang="ru-RU" sz="2000" b="1" i="1" dirty="0"/>
          </a:p>
        </p:txBody>
      </p:sp>
    </p:spTree>
    <p:custDataLst>
      <p:tags r:id="rId1"/>
    </p:custDataLst>
    <p:extLst>
      <p:ext uri="{BB962C8B-B14F-4D97-AF65-F5344CB8AC3E}">
        <p14:creationId xmlns:p14="http://schemas.microsoft.com/office/powerpoint/2010/main" val="3086412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900">
        <p15:prstTrans prst="pageCurlDouble"/>
        <p:sndAc>
          <p:stSnd>
            <p:snd r:embed="rId3" name="chimes.wav"/>
          </p:stSnd>
        </p:sndAc>
      </p:transition>
    </mc:Choice>
    <mc:Fallback xmlns="">
      <p:transition spd="slow" advTm="26900">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1.5|1.3|1.9|2.1"/>
</p:tagLst>
</file>

<file path=ppt/tags/tag10.xml><?xml version="1.0" encoding="utf-8"?>
<p:tagLst xmlns:a="http://schemas.openxmlformats.org/drawingml/2006/main" xmlns:r="http://schemas.openxmlformats.org/officeDocument/2006/relationships" xmlns:p="http://schemas.openxmlformats.org/presentationml/2006/main">
  <p:tag name="TIMING" val="|0.1|1.7|1.9|2|1.9|1.7|1.9"/>
</p:tagLst>
</file>

<file path=ppt/tags/tag11.xml><?xml version="1.0" encoding="utf-8"?>
<p:tagLst xmlns:a="http://schemas.openxmlformats.org/drawingml/2006/main" xmlns:r="http://schemas.openxmlformats.org/officeDocument/2006/relationships" xmlns:p="http://schemas.openxmlformats.org/presentationml/2006/main">
  <p:tag name="TIMING" val="|0.8|1.5|3.1|5.4"/>
</p:tagLst>
</file>

<file path=ppt/tags/tag12.xml><?xml version="1.0" encoding="utf-8"?>
<p:tagLst xmlns:a="http://schemas.openxmlformats.org/drawingml/2006/main" xmlns:r="http://schemas.openxmlformats.org/officeDocument/2006/relationships" xmlns:p="http://schemas.openxmlformats.org/presentationml/2006/main">
  <p:tag name="TIMING" val="|0|1.6|4.4|12.5"/>
</p:tagLst>
</file>

<file path=ppt/tags/tag13.xml><?xml version="1.0" encoding="utf-8"?>
<p:tagLst xmlns:a="http://schemas.openxmlformats.org/drawingml/2006/main" xmlns:r="http://schemas.openxmlformats.org/officeDocument/2006/relationships" xmlns:p="http://schemas.openxmlformats.org/presentationml/2006/main">
  <p:tag name="TIMING" val="|0.7|1.6|1.6|3|21.9"/>
</p:tagLst>
</file>

<file path=ppt/tags/tag14.xml><?xml version="1.0" encoding="utf-8"?>
<p:tagLst xmlns:a="http://schemas.openxmlformats.org/drawingml/2006/main" xmlns:r="http://schemas.openxmlformats.org/officeDocument/2006/relationships" xmlns:p="http://schemas.openxmlformats.org/presentationml/2006/main">
  <p:tag name="TIMING" val="|0.9|1.6|3.8|10.8|13.1|2"/>
</p:tagLst>
</file>

<file path=ppt/tags/tag15.xml><?xml version="1.0" encoding="utf-8"?>
<p:tagLst xmlns:a="http://schemas.openxmlformats.org/drawingml/2006/main" xmlns:r="http://schemas.openxmlformats.org/officeDocument/2006/relationships" xmlns:p="http://schemas.openxmlformats.org/presentationml/2006/main">
  <p:tag name="TIMING" val="|0.2|1.9|2.2"/>
</p:tagLst>
</file>

<file path=ppt/tags/tag2.xml><?xml version="1.0" encoding="utf-8"?>
<p:tagLst xmlns:a="http://schemas.openxmlformats.org/drawingml/2006/main" xmlns:r="http://schemas.openxmlformats.org/officeDocument/2006/relationships" xmlns:p="http://schemas.openxmlformats.org/presentationml/2006/main">
  <p:tag name="TIMING" val="|0|1.6|2.8|1.5|4.1|1.5|2.5|1.7|1.9|1.7|1.7|1.6"/>
</p:tagLst>
</file>

<file path=ppt/tags/tag3.xml><?xml version="1.0" encoding="utf-8"?>
<p:tagLst xmlns:a="http://schemas.openxmlformats.org/drawingml/2006/main" xmlns:r="http://schemas.openxmlformats.org/officeDocument/2006/relationships" xmlns:p="http://schemas.openxmlformats.org/presentationml/2006/main">
  <p:tag name="TIMING" val="|0.6|1.4|2.2|4.6"/>
</p:tagLst>
</file>

<file path=ppt/tags/tag4.xml><?xml version="1.0" encoding="utf-8"?>
<p:tagLst xmlns:a="http://schemas.openxmlformats.org/drawingml/2006/main" xmlns:r="http://schemas.openxmlformats.org/officeDocument/2006/relationships" xmlns:p="http://schemas.openxmlformats.org/presentationml/2006/main">
  <p:tag name="TIMING" val="|1.9|5.7|8.5|5.9"/>
</p:tagLst>
</file>

<file path=ppt/tags/tag5.xml><?xml version="1.0" encoding="utf-8"?>
<p:tagLst xmlns:a="http://schemas.openxmlformats.org/drawingml/2006/main" xmlns:r="http://schemas.openxmlformats.org/officeDocument/2006/relationships" xmlns:p="http://schemas.openxmlformats.org/presentationml/2006/main">
  <p:tag name="TIMING" val="|0.1|5.1|8.3|2.6"/>
</p:tagLst>
</file>

<file path=ppt/tags/tag6.xml><?xml version="1.0" encoding="utf-8"?>
<p:tagLst xmlns:a="http://schemas.openxmlformats.org/drawingml/2006/main" xmlns:r="http://schemas.openxmlformats.org/officeDocument/2006/relationships" xmlns:p="http://schemas.openxmlformats.org/presentationml/2006/main">
  <p:tag name="TIMING" val="|0|1.5|1.7|1.9|5.8|4.3|6.1|1.8"/>
</p:tagLst>
</file>

<file path=ppt/tags/tag7.xml><?xml version="1.0" encoding="utf-8"?>
<p:tagLst xmlns:a="http://schemas.openxmlformats.org/drawingml/2006/main" xmlns:r="http://schemas.openxmlformats.org/officeDocument/2006/relationships" xmlns:p="http://schemas.openxmlformats.org/presentationml/2006/main">
  <p:tag name="TIMING" val="|0.1|1.7|2|1.2|12.6|12.6"/>
</p:tagLst>
</file>

<file path=ppt/tags/tag8.xml><?xml version="1.0" encoding="utf-8"?>
<p:tagLst xmlns:a="http://schemas.openxmlformats.org/drawingml/2006/main" xmlns:r="http://schemas.openxmlformats.org/officeDocument/2006/relationships" xmlns:p="http://schemas.openxmlformats.org/presentationml/2006/main">
  <p:tag name="TIMING" val="|0.1|1.5|1.8|8.4"/>
</p:tagLst>
</file>

<file path=ppt/tags/tag9.xml><?xml version="1.0" encoding="utf-8"?>
<p:tagLst xmlns:a="http://schemas.openxmlformats.org/drawingml/2006/main" xmlns:r="http://schemas.openxmlformats.org/officeDocument/2006/relationships" xmlns:p="http://schemas.openxmlformats.org/presentationml/2006/main">
  <p:tag name="TIMING" val="|0.4|2|7.4|2.5|2.3|4|3.3"/>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874</Words>
  <Application>Microsoft Office PowerPoint</Application>
  <PresentationFormat>Широкоэкранный</PresentationFormat>
  <Paragraphs>43</Paragraphs>
  <Slides>16</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16</vt:i4>
      </vt:variant>
    </vt:vector>
  </HeadingPairs>
  <TitlesOfParts>
    <vt:vector size="20" baseType="lpstr">
      <vt:lpstr>Arial</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Andrey</dc:creator>
  <cp:lastModifiedBy>Andrey</cp:lastModifiedBy>
  <cp:revision>55</cp:revision>
  <dcterms:created xsi:type="dcterms:W3CDTF">2013-09-28T20:47:50Z</dcterms:created>
  <dcterms:modified xsi:type="dcterms:W3CDTF">2013-10-22T18:59:54Z</dcterms:modified>
</cp:coreProperties>
</file>